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295" r:id="rId5"/>
    <p:sldId id="261" r:id="rId6"/>
    <p:sldId id="296" r:id="rId7"/>
    <p:sldId id="267" r:id="rId8"/>
    <p:sldId id="257" r:id="rId9"/>
    <p:sldId id="298" r:id="rId10"/>
    <p:sldId id="288" r:id="rId11"/>
    <p:sldId id="287" r:id="rId12"/>
    <p:sldId id="289" r:id="rId13"/>
    <p:sldId id="29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>
      <p:cViewPr>
        <p:scale>
          <a:sx n="90" d="100"/>
          <a:sy n="90" d="100"/>
        </p:scale>
        <p:origin x="-151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62F3-DB64-49A7-8F9A-9021410CFAF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F837-4B4F-46D0-BFC0-444A4F8CC7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435CC-4C93-4CA4-89E1-A529CEC72D1A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3CFCE-AA71-4DA2-AD71-4594B40DD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C9B3-05CD-4AC3-B81E-E93BDE43AD5D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153A-BE28-4F33-83C8-C128A4DF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1C70-373B-473C-BCA5-14E89B1B4EFC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709E-C726-4F6A-A137-72DE4D01B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7786-A5EA-43E8-A07B-B51F24BF9F63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7839-5FC1-4A71-B6DC-396D0FB7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D401-CADC-411C-8CB2-F52633C018BC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4A1E-CE9D-44A1-8FA6-FAE749591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F596-4BA8-46EB-BC69-FDA1BF20FAF0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343D-A737-4DF2-9E00-03CD1F9C3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8E20-F7B9-47EE-BA29-AEF058FA1451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8E81-DD65-4B78-AE6C-8033BB55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BA3A4-8394-4847-B9A5-57DC27182D17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7AB1-7CA1-4311-AD5B-980C6647B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4EA13-69BC-4734-AD0E-114C5AAEE023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B118-1E58-4545-ACC3-73563998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84EC-9197-48BC-92AD-2831ACB6FD9E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65F3-8CEB-47B1-8601-2FB59622E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3663-051A-4AA2-BEB3-9C7276B4E332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E491-C5EC-4155-9727-4ACA22A92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8CA78D-B1E0-4F5B-A40D-75481140C082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94800B-D4E4-499E-8669-5F40D4042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612775"/>
          </a:xfrm>
        </p:spPr>
        <p:txBody>
          <a:bodyPr/>
          <a:lstStyle/>
          <a:p>
            <a:pPr eaLnBrk="1" hangingPunct="1"/>
            <a:r>
              <a:rPr lang="en-US" dirty="0" smtClean="0"/>
              <a:t>Properties </a:t>
            </a:r>
            <a:r>
              <a:rPr lang="en-US" smtClean="0"/>
              <a:t>of Matter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981200"/>
            <a:ext cx="64008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667000"/>
            <a:ext cx="42049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Outline</a:t>
            </a:r>
          </a:p>
          <a:p>
            <a:pPr marL="400050" indent="-400050">
              <a:buAutoNum type="romanUcPeriod"/>
            </a:pPr>
            <a:r>
              <a:rPr lang="en-US" smtClean="0"/>
              <a:t>More Properties of Matter</a:t>
            </a:r>
            <a:endParaRPr lang="en-US" dirty="0" smtClean="0"/>
          </a:p>
          <a:p>
            <a:pPr marL="857250" lvl="1" indent="-400050">
              <a:buFont typeface="+mj-lt"/>
              <a:buAutoNum type="alphaUcPeriod"/>
            </a:pPr>
            <a:r>
              <a:rPr lang="en-US" dirty="0" smtClean="0"/>
              <a:t>Physical </a:t>
            </a:r>
          </a:p>
          <a:p>
            <a:pPr marL="857250" lvl="1" indent="-400050">
              <a:buAutoNum type="alphaUcPeriod"/>
            </a:pPr>
            <a:r>
              <a:rPr lang="en-US" dirty="0" smtClean="0"/>
              <a:t>Chemical</a:t>
            </a:r>
          </a:p>
          <a:p>
            <a:pPr marL="400050" indent="-400050">
              <a:buAutoNum type="romanUcPeriod"/>
            </a:pPr>
            <a:r>
              <a:rPr lang="en-US" dirty="0" smtClean="0"/>
              <a:t>Law of Conservation of Mass</a:t>
            </a:r>
          </a:p>
          <a:p>
            <a:pPr marL="400050" indent="-400050">
              <a:buAutoNum type="romanUcPeriod"/>
            </a:pPr>
            <a:r>
              <a:rPr lang="en-US" dirty="0" smtClean="0"/>
              <a:t>Energy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dirty="0" smtClean="0"/>
              <a:t>Law of Conservation of Energy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Heat</a:t>
            </a:r>
          </a:p>
          <a:p>
            <a:pPr marL="400050" indent="-400050">
              <a:buAutoNum type="romanUcPeriod"/>
            </a:pPr>
            <a:r>
              <a:rPr lang="en-US" dirty="0" smtClean="0"/>
              <a:t>Specific </a:t>
            </a:r>
            <a:r>
              <a:rPr lang="en-US" dirty="0" smtClean="0"/>
              <a:t>Heat</a:t>
            </a:r>
          </a:p>
          <a:p>
            <a:pPr marL="400050" indent="-400050">
              <a:buAutoNum type="romanUcPeriod"/>
            </a:pPr>
            <a:r>
              <a:rPr lang="en-US" dirty="0" smtClean="0"/>
              <a:t>Energy and Nutrition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3_10_T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470" y="304800"/>
            <a:ext cx="8763602" cy="62544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Energy and Food</a:t>
            </a:r>
            <a:endParaRPr lang="en-US" dirty="0"/>
          </a:p>
        </p:txBody>
      </p:sp>
      <p:pic>
        <p:nvPicPr>
          <p:cNvPr id="4" name="Content Placeholder 3" descr="03_Pg89_UnTabl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4572000"/>
            <a:ext cx="8184134" cy="20574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many kilocalories will you get from eating one slice of pizza?</a:t>
            </a:r>
          </a:p>
          <a:p>
            <a:endParaRPr lang="en-US" dirty="0"/>
          </a:p>
        </p:txBody>
      </p:sp>
      <p:pic>
        <p:nvPicPr>
          <p:cNvPr id="5" name="Picture 4" descr="03_10_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4446765" cy="31736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Energy and Food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must you swim to use up the energy that you get from a piece of pizza?</a:t>
            </a:r>
            <a:endParaRPr lang="en-US" dirty="0"/>
          </a:p>
        </p:txBody>
      </p:sp>
      <p:pic>
        <p:nvPicPr>
          <p:cNvPr id="5" name="Picture 4" descr="03_13_T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971800"/>
            <a:ext cx="8778240" cy="37002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4068762"/>
          </a:xfrm>
        </p:spPr>
        <p:txBody>
          <a:bodyPr/>
          <a:lstStyle/>
          <a:p>
            <a:r>
              <a:rPr lang="en-US" dirty="0" smtClean="0"/>
              <a:t>Does the calories from fat make sense?</a:t>
            </a:r>
            <a:endParaRPr lang="en-US" dirty="0"/>
          </a:p>
        </p:txBody>
      </p:sp>
      <p:pic>
        <p:nvPicPr>
          <p:cNvPr id="4" name="Content Placeholder 3" descr="03_Pg84_UnFig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493"/>
            <a:ext cx="2579524" cy="672840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Example – Physical and Chemical Properties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Alka-Seltzer tablets form bubbles in water. Is a </a:t>
            </a:r>
          </a:p>
          <a:p>
            <a:pPr algn="just">
              <a:buNone/>
            </a:pPr>
            <a:r>
              <a:rPr lang="en-US" dirty="0" smtClean="0"/>
              <a:t>	A. physical property.</a:t>
            </a:r>
          </a:p>
          <a:p>
            <a:pPr algn="just">
              <a:buNone/>
            </a:pPr>
            <a:r>
              <a:rPr lang="en-US" dirty="0" smtClean="0"/>
              <a:t>	B. chemical property.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Example – Physical and Chemical Change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Grinding aspirin tablets to a fine powder is a </a:t>
            </a:r>
          </a:p>
          <a:p>
            <a:pPr algn="just">
              <a:buNone/>
            </a:pPr>
            <a:r>
              <a:rPr lang="en-US" dirty="0" smtClean="0"/>
              <a:t>	A. physical change.</a:t>
            </a:r>
          </a:p>
          <a:p>
            <a:pPr algn="just">
              <a:buNone/>
            </a:pPr>
            <a:r>
              <a:rPr lang="en-US" dirty="0" smtClean="0"/>
              <a:t>	B. chemical change.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Example – Physical and Chemical Change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Dissolving salt in water is a </a:t>
            </a:r>
          </a:p>
          <a:p>
            <a:pPr algn="just">
              <a:buNone/>
            </a:pPr>
            <a:r>
              <a:rPr lang="en-US" dirty="0" smtClean="0"/>
              <a:t>	A. physical change.</a:t>
            </a:r>
          </a:p>
          <a:p>
            <a:pPr algn="just">
              <a:buNone/>
            </a:pPr>
            <a:r>
              <a:rPr lang="en-US" dirty="0" smtClean="0"/>
              <a:t>	B. chemical change.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Which are chemical or physical changes?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en-US" smtClean="0"/>
              <a:t>Mulching leaves</a:t>
            </a:r>
          </a:p>
          <a:p>
            <a:pPr algn="ctr" eaLnBrk="1" hangingPunct="1">
              <a:lnSpc>
                <a:spcPct val="75000"/>
              </a:lnSpc>
            </a:pPr>
            <a:endParaRPr lang="en-US" sz="1600" smtClean="0"/>
          </a:p>
          <a:p>
            <a:pPr algn="ctr" eaLnBrk="1" hangingPunct="1">
              <a:lnSpc>
                <a:spcPct val="75000"/>
              </a:lnSpc>
            </a:pPr>
            <a:r>
              <a:rPr lang="en-US" smtClean="0"/>
              <a:t>Milk turning sour</a:t>
            </a:r>
          </a:p>
          <a:p>
            <a:pPr algn="ctr" eaLnBrk="1" hangingPunct="1">
              <a:lnSpc>
                <a:spcPct val="75000"/>
              </a:lnSpc>
            </a:pPr>
            <a:endParaRPr lang="en-US" sz="1600" smtClean="0"/>
          </a:p>
          <a:p>
            <a:pPr algn="ctr" eaLnBrk="1" hangingPunct="1">
              <a:lnSpc>
                <a:spcPct val="75000"/>
              </a:lnSpc>
            </a:pPr>
            <a:r>
              <a:rPr lang="en-US" smtClean="0"/>
              <a:t>Making wine</a:t>
            </a:r>
          </a:p>
          <a:p>
            <a:pPr algn="ctr" eaLnBrk="1" hangingPunct="1">
              <a:lnSpc>
                <a:spcPct val="75000"/>
              </a:lnSpc>
            </a:pPr>
            <a:endParaRPr lang="en-US" sz="1600" smtClean="0"/>
          </a:p>
          <a:p>
            <a:pPr algn="ctr" eaLnBrk="1" hangingPunct="1">
              <a:lnSpc>
                <a:spcPct val="75000"/>
              </a:lnSpc>
            </a:pPr>
            <a:r>
              <a:rPr lang="en-US" smtClean="0"/>
              <a:t>Making ice water</a:t>
            </a:r>
          </a:p>
          <a:p>
            <a:pPr algn="ctr" eaLnBrk="1" hangingPunct="1">
              <a:lnSpc>
                <a:spcPct val="75000"/>
              </a:lnSpc>
            </a:pPr>
            <a:endParaRPr lang="en-US" sz="1600" smtClean="0"/>
          </a:p>
          <a:p>
            <a:pPr algn="ctr" eaLnBrk="1" hangingPunct="1">
              <a:lnSpc>
                <a:spcPct val="75000"/>
              </a:lnSpc>
            </a:pPr>
            <a:r>
              <a:rPr lang="en-US" smtClean="0"/>
              <a:t>Beer going flat</a:t>
            </a:r>
          </a:p>
          <a:p>
            <a:pPr algn="ctr" eaLnBrk="1" hangingPunct="1">
              <a:lnSpc>
                <a:spcPct val="75000"/>
              </a:lnSpc>
            </a:pPr>
            <a:endParaRPr lang="en-US" sz="1600" smtClean="0"/>
          </a:p>
          <a:p>
            <a:pPr algn="ctr" eaLnBrk="1" hangingPunct="1">
              <a:lnSpc>
                <a:spcPct val="75000"/>
              </a:lnSpc>
            </a:pPr>
            <a:r>
              <a:rPr lang="en-US" smtClean="0"/>
              <a:t>Leaves changing color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Example – Law of Conservation of Mass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10.0 g of calcium carbonate, CaCO</a:t>
            </a:r>
            <a:r>
              <a:rPr lang="en-US" baseline="-25000" dirty="0" smtClean="0"/>
              <a:t>3</a:t>
            </a:r>
            <a:r>
              <a:rPr lang="en-US" dirty="0" smtClean="0"/>
              <a:t>, is decomposed by heating to 5.6 g of calcium oxide, </a:t>
            </a:r>
            <a:r>
              <a:rPr lang="en-US" dirty="0" err="1" smtClean="0"/>
              <a:t>CaO</a:t>
            </a:r>
            <a:r>
              <a:rPr lang="en-US" dirty="0" smtClean="0"/>
              <a:t>, and carbon dioxide, CO</a:t>
            </a:r>
            <a:r>
              <a:rPr lang="en-US" baseline="-25000" dirty="0" smtClean="0"/>
              <a:t>2</a:t>
            </a:r>
            <a:r>
              <a:rPr lang="en-US" dirty="0" smtClean="0"/>
              <a:t>. How many grams of carbon dioxide gas are evolved? </a:t>
            </a:r>
          </a:p>
          <a:p>
            <a:pPr algn="just">
              <a:buNone/>
            </a:pPr>
            <a:r>
              <a:rPr lang="en-US" dirty="0" smtClean="0"/>
              <a:t>                                 </a:t>
            </a:r>
            <a:r>
              <a:rPr lang="en-US" sz="2400" dirty="0" smtClean="0"/>
              <a:t>heat</a:t>
            </a:r>
          </a:p>
          <a:p>
            <a:pPr algn="ctr">
              <a:buNone/>
            </a:pPr>
            <a:r>
              <a:rPr lang="en-US" dirty="0" smtClean="0"/>
              <a:t>CaCO</a:t>
            </a:r>
            <a:r>
              <a:rPr lang="en-US" baseline="-25000" dirty="0" smtClean="0"/>
              <a:t>3 (s)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CaO</a:t>
            </a:r>
            <a:r>
              <a:rPr lang="en-US" baseline="-25000" dirty="0" smtClean="0">
                <a:sym typeface="Wingdings" pitchFamily="2" charset="2"/>
              </a:rPr>
              <a:t> (s) </a:t>
            </a:r>
            <a:r>
              <a:rPr lang="en-US" dirty="0" smtClean="0">
                <a:sym typeface="Wingdings" pitchFamily="2" charset="2"/>
              </a:rPr>
              <a:t>+ CO</a:t>
            </a:r>
            <a:r>
              <a:rPr lang="en-US" baseline="-25000" dirty="0" smtClean="0">
                <a:sym typeface="Wingdings" pitchFamily="2" charset="2"/>
              </a:rPr>
              <a:t>2 (g)</a:t>
            </a:r>
            <a:r>
              <a:rPr lang="en-US" baseline="-25000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specific heat? 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Some specific heat values: </a:t>
            </a:r>
          </a:p>
          <a:p>
            <a:pPr lvl="1" eaLnBrk="1" hangingPunct="1"/>
            <a:r>
              <a:rPr lang="en-US" dirty="0" smtClean="0"/>
              <a:t>water     </a:t>
            </a:r>
            <a:r>
              <a:rPr lang="en-US" dirty="0" smtClean="0"/>
              <a:t>	1.0 </a:t>
            </a:r>
            <a:r>
              <a:rPr lang="en-US" dirty="0" err="1" smtClean="0"/>
              <a:t>cal</a:t>
            </a:r>
            <a:r>
              <a:rPr lang="en-US" dirty="0" smtClean="0"/>
              <a:t>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or 4.184 J/g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/>
          </a:p>
          <a:p>
            <a:pPr lvl="1" eaLnBrk="1" hangingPunct="1"/>
            <a:r>
              <a:rPr lang="en-US" dirty="0" smtClean="0"/>
              <a:t>Al</a:t>
            </a:r>
            <a:r>
              <a:rPr lang="en-US" dirty="0" smtClean="0"/>
              <a:t>		0.216 </a:t>
            </a:r>
            <a:r>
              <a:rPr lang="en-US" dirty="0" err="1" smtClean="0"/>
              <a:t>cal</a:t>
            </a:r>
            <a:r>
              <a:rPr lang="en-US" dirty="0" smtClean="0"/>
              <a:t>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or 0.902 J/g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/>
          </a:p>
          <a:p>
            <a:pPr lvl="1" eaLnBrk="1" hangingPunct="1"/>
            <a:r>
              <a:rPr lang="en-US" dirty="0" smtClean="0"/>
              <a:t>Cu</a:t>
            </a:r>
            <a:r>
              <a:rPr lang="en-US" dirty="0" smtClean="0"/>
              <a:t>		0.092 </a:t>
            </a:r>
            <a:r>
              <a:rPr lang="en-US" dirty="0" err="1" smtClean="0"/>
              <a:t>cal</a:t>
            </a:r>
            <a:r>
              <a:rPr lang="en-US" dirty="0" smtClean="0"/>
              <a:t>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or 0.385 J/g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/>
          </a:p>
          <a:p>
            <a:pPr lvl="1" eaLnBrk="1" hangingPunct="1"/>
            <a:r>
              <a:rPr lang="en-US" dirty="0" smtClean="0"/>
              <a:t>Fe</a:t>
            </a:r>
            <a:r>
              <a:rPr lang="en-US" dirty="0" smtClean="0"/>
              <a:t>		0.113 </a:t>
            </a:r>
            <a:r>
              <a:rPr lang="en-US" dirty="0" err="1" smtClean="0"/>
              <a:t>cal</a:t>
            </a:r>
            <a:r>
              <a:rPr lang="en-US" dirty="0" smtClean="0"/>
              <a:t>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or 0.473 J/g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/>
          </a:p>
          <a:p>
            <a:pPr lvl="1" eaLnBrk="1" hangingPunct="1"/>
            <a:r>
              <a:rPr lang="en-US" dirty="0" smtClean="0"/>
              <a:t>Au		0.031 </a:t>
            </a:r>
            <a:r>
              <a:rPr lang="en-US" dirty="0" err="1" smtClean="0"/>
              <a:t>cal</a:t>
            </a:r>
            <a:r>
              <a:rPr lang="en-US" dirty="0" smtClean="0"/>
              <a:t>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or 0.131 J/g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How is the energy of food measured? </a:t>
            </a:r>
            <a:endParaRPr lang="en-US" sz="4000" dirty="0" smtClean="0"/>
          </a:p>
        </p:txBody>
      </p:sp>
      <p:pic>
        <p:nvPicPr>
          <p:cNvPr id="4" name="Content Placeholder 3" descr="03_Pg82_UnFig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6254" y="1219200"/>
            <a:ext cx="6922635" cy="5638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stalk of celery heats 505 g of water from 25.2 °C to 35.7 °C in a calorimeter, how many kilocalories were in the unburned (</a:t>
            </a:r>
            <a:r>
              <a:rPr lang="en-US" dirty="0" err="1" smtClean="0"/>
              <a:t>uncombusted</a:t>
            </a:r>
            <a:r>
              <a:rPr lang="en-US" dirty="0" smtClean="0"/>
              <a:t>) celery?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water</a:t>
            </a:r>
            <a:r>
              <a:rPr lang="en-US" dirty="0" smtClean="0"/>
              <a:t> = 4.184 J/g °C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8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267</Words>
  <Application>Microsoft Office PowerPoint</Application>
  <PresentationFormat>On-screen Show (4:3)</PresentationFormat>
  <Paragraphs>58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Properties of Matter </vt:lpstr>
      <vt:lpstr>Example – Physical and Chemical Properties</vt:lpstr>
      <vt:lpstr>Example – Physical and Chemical Change</vt:lpstr>
      <vt:lpstr>Example – Physical and Chemical Change</vt:lpstr>
      <vt:lpstr>Which are chemical or physical changes?  </vt:lpstr>
      <vt:lpstr>Example – Law of Conservation of Mass </vt:lpstr>
      <vt:lpstr>What is specific heat? </vt:lpstr>
      <vt:lpstr>How is the energy of food measured? </vt:lpstr>
      <vt:lpstr>Example - Heat</vt:lpstr>
      <vt:lpstr>PowerPoint Presentation</vt:lpstr>
      <vt:lpstr>Example – Energy and Food</vt:lpstr>
      <vt:lpstr>Example – Energy and Food</vt:lpstr>
      <vt:lpstr>Does the calories from fat make sense?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and Compounds</dc:title>
  <cp:lastModifiedBy>Vances</cp:lastModifiedBy>
  <cp:revision>50</cp:revision>
  <dcterms:created xsi:type="dcterms:W3CDTF">2008-08-27T02:52:44Z</dcterms:created>
  <dcterms:modified xsi:type="dcterms:W3CDTF">2013-01-08T00:00:10Z</dcterms:modified>
</cp:coreProperties>
</file>